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315" r:id="rId2"/>
    <p:sldId id="316" r:id="rId3"/>
    <p:sldId id="317" r:id="rId4"/>
    <p:sldId id="318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  <a:srgbClr val="FA3D1E"/>
    <a:srgbClr val="FC715A"/>
    <a:srgbClr val="FC8470"/>
    <a:srgbClr val="80251E"/>
    <a:srgbClr val="820000"/>
    <a:srgbClr val="2D7E9F"/>
    <a:srgbClr val="FB5A3F"/>
    <a:srgbClr val="9E0000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7816" autoAdjust="0"/>
  </p:normalViewPr>
  <p:slideViewPr>
    <p:cSldViewPr snapToGrid="0">
      <p:cViewPr varScale="1">
        <p:scale>
          <a:sx n="91" d="100"/>
          <a:sy n="91" d="100"/>
        </p:scale>
        <p:origin x="576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Relationship Id="rId35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92F990-397B-42D9-91DF-77CF1B0912FD}" type="datetimeFigureOut">
              <a:rPr lang="de-DE" smtClean="0"/>
              <a:t>16.02.2018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7AE9B5-E894-4BD5-A235-E089E125803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66084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gif>
</file>

<file path=ppt/media/image11.jpg>
</file>

<file path=ppt/media/image12.jpg>
</file>

<file path=ppt/media/image13.png>
</file>

<file path=ppt/media/image2.png>
</file>

<file path=ppt/media/image3.png>
</file>

<file path=ppt/media/image4.png>
</file>

<file path=ppt/media/image40.png>
</file>

<file path=ppt/media/image460.png>
</file>

<file path=ppt/media/image490.png>
</file>

<file path=ppt/media/image5.png>
</file>

<file path=ppt/media/image6.jpg>
</file>

<file path=ppt/media/image7.jpg>
</file>

<file path=ppt/media/image8.jpg>
</file>

<file path=ppt/media/image9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0FFB4D-D523-47CE-8F01-BFA22AAA5CFD}" type="datetimeFigureOut">
              <a:rPr lang="de-DE" smtClean="0"/>
              <a:t>16.02.2018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02055B-02F1-4928-BB1D-9992FE02D3A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5151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2055B-02F1-4928-BB1D-9992FE02D3A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47184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2055B-02F1-4928-BB1D-9992FE02D3A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5124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2055B-02F1-4928-BB1D-9992FE02D3A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83757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2055B-02F1-4928-BB1D-9992FE02D3A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1878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2/16/2018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2/16/2018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2/16/2018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2/16/2018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2/16/2018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2/16/2018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2/16/2018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gif"/><Relationship Id="rId5" Type="http://schemas.openxmlformats.org/officeDocument/2006/relationships/image" Target="../media/image9.gif"/><Relationship Id="rId4" Type="http://schemas.openxmlformats.org/officeDocument/2006/relationships/image" Target="../media/image46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0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0" y="955795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Improved Spine Modeling and Tracking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3A198A20-06AC-40A8-94B1-66CE87C15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327" y="1262623"/>
            <a:ext cx="1328167" cy="512715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2A46D022-013D-4B85-BC5E-AADF4AD0DBBD}"/>
              </a:ext>
            </a:extLst>
          </p:cNvPr>
          <p:cNvGrpSpPr/>
          <p:nvPr/>
        </p:nvGrpSpPr>
        <p:grpSpPr>
          <a:xfrm>
            <a:off x="2625392" y="1582020"/>
            <a:ext cx="556639" cy="4193049"/>
            <a:chOff x="8019333" y="1582020"/>
            <a:chExt cx="556639" cy="4193049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xmlns="" id="{D9FA2194-593E-4D68-AB6E-AAF8D37ACECE}"/>
                </a:ext>
              </a:extLst>
            </p:cNvPr>
            <p:cNvGrpSpPr/>
            <p:nvPr/>
          </p:nvGrpSpPr>
          <p:grpSpPr>
            <a:xfrm>
              <a:off x="8019333" y="2127425"/>
              <a:ext cx="285393" cy="3647644"/>
              <a:chOff x="2140425" y="2074477"/>
              <a:chExt cx="285393" cy="3647644"/>
            </a:xfrm>
          </p:grpSpPr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xmlns="" id="{A39BD050-E30A-4C8B-9693-F926220C03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9682" y="2712487"/>
                <a:ext cx="114979" cy="446949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oval" w="med" len="med"/>
                <a:tail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xmlns="" id="{EB9CC6B1-A453-4917-86D5-94BB1F1BD9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84661" y="3162300"/>
                <a:ext cx="41157" cy="434361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oval" w="med" len="med"/>
                <a:tail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xmlns="" id="{746C3B9D-9F62-4C55-A9E1-32C21AB8D04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72097" y="3596661"/>
                <a:ext cx="53721" cy="425062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oval" w="med" len="med"/>
                <a:tail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xmlns="" id="{84E0F281-60E3-4109-9947-E3D440008D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234574" y="4021723"/>
                <a:ext cx="137523" cy="452052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oval" w="med" len="med"/>
                <a:tail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xmlns="" id="{1AB10CE3-0B3A-40A2-871C-0B3FDBE1DE3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52412" y="4473775"/>
                <a:ext cx="82162" cy="364133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oval" w="med" len="med"/>
                <a:tail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xmlns="" id="{8F549A79-212D-4FC7-858B-D12588168B6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40425" y="4844011"/>
                <a:ext cx="1" cy="381672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oval" w="med" len="med"/>
                <a:tail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xmlns="" id="{D0DE9CE8-C528-4CA5-97FE-89F43738BF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42885" y="5235542"/>
                <a:ext cx="229211" cy="486579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oval" w="med" len="med"/>
                <a:tail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xmlns="" id="{768821F8-01FB-48DC-BE37-C4ED6CF4E19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74514" y="2406450"/>
                <a:ext cx="95168" cy="301108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oval" w="med" len="med"/>
                <a:tail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xmlns="" id="{B0EC4226-8018-4682-BBE3-943A74DC7E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65788" y="2074477"/>
                <a:ext cx="4456" cy="331973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oval" w="med" len="med"/>
                <a:tail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xmlns="" id="{29CED9AC-5855-4720-8AB7-C5A736C42F33}"/>
                </a:ext>
              </a:extLst>
            </p:cNvPr>
            <p:cNvGrpSpPr/>
            <p:nvPr/>
          </p:nvGrpSpPr>
          <p:grpSpPr>
            <a:xfrm>
              <a:off x="8283205" y="1582020"/>
              <a:ext cx="292767" cy="3959684"/>
              <a:chOff x="8283205" y="1582020"/>
              <a:chExt cx="292767" cy="3959684"/>
            </a:xfrm>
          </p:grpSpPr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xmlns="" id="{829EB426-597F-4362-87AB-BF9F4AC6115B}"/>
                  </a:ext>
                </a:extLst>
              </p:cNvPr>
              <p:cNvGrpSpPr/>
              <p:nvPr/>
            </p:nvGrpSpPr>
            <p:grpSpPr>
              <a:xfrm>
                <a:off x="8283205" y="2607637"/>
                <a:ext cx="197226" cy="2934067"/>
                <a:chOff x="2146709" y="2571953"/>
                <a:chExt cx="197226" cy="2934067"/>
              </a:xfrm>
            </p:grpSpPr>
            <p:sp>
              <p:nvSpPr>
                <p:cNvPr id="114" name="Rectangle 113">
                  <a:extLst>
                    <a:ext uri="{FF2B5EF4-FFF2-40B4-BE49-F238E27FC236}">
                      <a16:creationId xmlns:a16="http://schemas.microsoft.com/office/drawing/2014/main" xmlns="" id="{365F55E5-7992-41B1-ABF0-437313467514}"/>
                    </a:ext>
                  </a:extLst>
                </p:cNvPr>
                <p:cNvSpPr/>
                <p:nvPr/>
              </p:nvSpPr>
              <p:spPr>
                <a:xfrm rot="20551578">
                  <a:off x="2183429" y="2571953"/>
                  <a:ext cx="157648" cy="230832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xmlns="" id="{D01FEE75-8602-4CA7-AEC9-DBB42EAB2C41}"/>
                    </a:ext>
                  </a:extLst>
                </p:cNvPr>
                <p:cNvSpPr/>
                <p:nvPr/>
              </p:nvSpPr>
              <p:spPr>
                <a:xfrm rot="731809">
                  <a:off x="2146709" y="4431246"/>
                  <a:ext cx="157648" cy="230832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xmlns="" id="{0B342F86-6F43-4974-8C2B-777AE5EB20AE}"/>
                    </a:ext>
                  </a:extLst>
                </p:cNvPr>
                <p:cNvSpPr/>
                <p:nvPr/>
              </p:nvSpPr>
              <p:spPr>
                <a:xfrm rot="19796436">
                  <a:off x="2186287" y="5275188"/>
                  <a:ext cx="157648" cy="230832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xmlns="" id="{E725370C-B308-4639-855C-638E3FC63E74}"/>
                  </a:ext>
                </a:extLst>
              </p:cNvPr>
              <p:cNvSpPr/>
              <p:nvPr/>
            </p:nvSpPr>
            <p:spPr>
              <a:xfrm>
                <a:off x="8418324" y="1582020"/>
                <a:ext cx="157648" cy="230832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xmlns="" id="{E560C914-F6A9-4896-8E8A-95EB34CBD15A}"/>
                </a:ext>
              </a:extLst>
            </p:cNvPr>
            <p:cNvSpPr/>
            <p:nvPr/>
          </p:nvSpPr>
          <p:spPr>
            <a:xfrm>
              <a:off x="8053422" y="1673887"/>
              <a:ext cx="356135" cy="559836"/>
            </a:xfrm>
            <a:custGeom>
              <a:avLst/>
              <a:gdLst>
                <a:gd name="connsiteX0" fmla="*/ 356135 w 356135"/>
                <a:gd name="connsiteY0" fmla="*/ 25082 h 651527"/>
                <a:gd name="connsiteX1" fmla="*/ 182880 w 356135"/>
                <a:gd name="connsiteY1" fmla="*/ 63583 h 651527"/>
                <a:gd name="connsiteX2" fmla="*/ 173255 w 356135"/>
                <a:gd name="connsiteY2" fmla="*/ 573722 h 651527"/>
                <a:gd name="connsiteX3" fmla="*/ 0 w 356135"/>
                <a:gd name="connsiteY3" fmla="*/ 641099 h 651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6135" h="651527">
                  <a:moveTo>
                    <a:pt x="356135" y="25082"/>
                  </a:moveTo>
                  <a:cubicBezTo>
                    <a:pt x="284747" y="-1388"/>
                    <a:pt x="213360" y="-27857"/>
                    <a:pt x="182880" y="63583"/>
                  </a:cubicBezTo>
                  <a:cubicBezTo>
                    <a:pt x="152400" y="155023"/>
                    <a:pt x="203735" y="477469"/>
                    <a:pt x="173255" y="573722"/>
                  </a:cubicBezTo>
                  <a:cubicBezTo>
                    <a:pt x="142775" y="669975"/>
                    <a:pt x="71387" y="655537"/>
                    <a:pt x="0" y="641099"/>
                  </a:cubicBezTo>
                </a:path>
              </a:pathLst>
            </a:custGeom>
            <a:ln w="15875">
              <a:solidFill>
                <a:schemeClr val="tx2">
                  <a:lumMod val="25000"/>
                </a:schemeClr>
              </a:solidFill>
              <a:prstDash val="sysDot"/>
              <a:tailEnd type="stealt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xmlns="" id="{1E62A03B-4DF8-4602-9B81-A60C3C5F37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91868" y="2802489"/>
              <a:ext cx="154714" cy="53861"/>
            </a:xfrm>
            <a:prstGeom prst="line">
              <a:avLst/>
            </a:prstGeom>
            <a:ln w="15875">
              <a:solidFill>
                <a:schemeClr val="tx2">
                  <a:lumMod val="25000"/>
                </a:schemeClr>
              </a:solidFill>
              <a:prstDash val="sysDot"/>
              <a:tailEnd type="stealt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xmlns="" id="{F09AABC4-983E-4ED8-A1B4-05563D1A0AEB}"/>
                </a:ext>
              </a:extLst>
            </p:cNvPr>
            <p:cNvCxnSpPr>
              <a:cxnSpLocks/>
              <a:stCxn id="116" idx="1"/>
            </p:cNvCxnSpPr>
            <p:nvPr/>
          </p:nvCxnSpPr>
          <p:spPr>
            <a:xfrm flipH="1">
              <a:off x="8148590" y="5465771"/>
              <a:ext cx="184794" cy="75789"/>
            </a:xfrm>
            <a:prstGeom prst="line">
              <a:avLst/>
            </a:prstGeom>
            <a:ln w="15875">
              <a:solidFill>
                <a:schemeClr val="tx2">
                  <a:lumMod val="25000"/>
                </a:schemeClr>
              </a:solidFill>
              <a:prstDash val="sysDot"/>
              <a:tailEnd type="stealt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xmlns="" id="{BD866167-0BBB-4399-9822-BBD436A9AD4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80092" y="4649772"/>
              <a:ext cx="151397" cy="59017"/>
            </a:xfrm>
            <a:prstGeom prst="line">
              <a:avLst/>
            </a:prstGeom>
            <a:ln w="15875">
              <a:solidFill>
                <a:schemeClr val="tx2">
                  <a:lumMod val="25000"/>
                </a:schemeClr>
              </a:solidFill>
              <a:prstDash val="sysDot"/>
              <a:tailEnd type="stealt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xmlns="" id="{97D49EF5-BE22-44B1-9D8D-FB16E4141D0F}"/>
              </a:ext>
            </a:extLst>
          </p:cNvPr>
          <p:cNvCxnSpPr>
            <a:cxnSpLocks/>
            <a:stCxn id="142" idx="3"/>
            <a:endCxn id="142" idx="7"/>
          </p:cNvCxnSpPr>
          <p:nvPr/>
        </p:nvCxnSpPr>
        <p:spPr>
          <a:xfrm flipV="1">
            <a:off x="2796023" y="5707514"/>
            <a:ext cx="121267" cy="1264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xmlns="" id="{3CC872AA-87C5-4390-9B48-10CDA1DE8D71}"/>
              </a:ext>
            </a:extLst>
          </p:cNvPr>
          <p:cNvCxnSpPr>
            <a:cxnSpLocks/>
            <a:stCxn id="142" idx="1"/>
            <a:endCxn id="142" idx="5"/>
          </p:cNvCxnSpPr>
          <p:nvPr/>
        </p:nvCxnSpPr>
        <p:spPr>
          <a:xfrm>
            <a:off x="2796023" y="5707514"/>
            <a:ext cx="121267" cy="1264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2" name="Oval 141">
            <a:extLst>
              <a:ext uri="{FF2B5EF4-FFF2-40B4-BE49-F238E27FC236}">
                <a16:creationId xmlns:a16="http://schemas.microsoft.com/office/drawing/2014/main" xmlns="" id="{E30F7E95-A02C-4886-BF5D-B22CA86C34D1}"/>
              </a:ext>
            </a:extLst>
          </p:cNvPr>
          <p:cNvSpPr/>
          <p:nvPr/>
        </p:nvSpPr>
        <p:spPr>
          <a:xfrm>
            <a:off x="2770908" y="5681321"/>
            <a:ext cx="171497" cy="178860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xmlns="" id="{1239F8AA-FE74-4897-818A-8ADA34FAC746}"/>
              </a:ext>
            </a:extLst>
          </p:cNvPr>
          <p:cNvSpPr txBox="1"/>
          <p:nvPr/>
        </p:nvSpPr>
        <p:spPr>
          <a:xfrm rot="18987011">
            <a:off x="2528619" y="1412654"/>
            <a:ext cx="5010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>
                <a:solidFill>
                  <a:schemeClr val="bg2"/>
                </a:solidFill>
              </a:rPr>
              <a:t>I2S</a:t>
            </a:r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xmlns="" id="{4F149C77-83D8-41AA-A83E-1F1B180FF4D8}"/>
              </a:ext>
            </a:extLst>
          </p:cNvPr>
          <p:cNvGrpSpPr/>
          <p:nvPr/>
        </p:nvGrpSpPr>
        <p:grpSpPr>
          <a:xfrm>
            <a:off x="2216755" y="2133161"/>
            <a:ext cx="285393" cy="3647644"/>
            <a:chOff x="2140425" y="2074477"/>
            <a:chExt cx="285393" cy="3647644"/>
          </a:xfrm>
        </p:grpSpPr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xmlns="" id="{356199AA-7226-4C56-BE06-50E50A521F4D}"/>
                </a:ext>
              </a:extLst>
            </p:cNvPr>
            <p:cNvCxnSpPr>
              <a:cxnSpLocks/>
            </p:cNvCxnSpPr>
            <p:nvPr/>
          </p:nvCxnSpPr>
          <p:spPr>
            <a:xfrm>
              <a:off x="2269682" y="2712487"/>
              <a:ext cx="114979" cy="446949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oval" w="med" len="med"/>
              <a:tailEnd type="oval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xmlns="" id="{8F9872BD-6B43-4431-BD4A-E2F38D790EF8}"/>
                </a:ext>
              </a:extLst>
            </p:cNvPr>
            <p:cNvCxnSpPr>
              <a:cxnSpLocks/>
            </p:cNvCxnSpPr>
            <p:nvPr/>
          </p:nvCxnSpPr>
          <p:spPr>
            <a:xfrm>
              <a:off x="2384661" y="3162300"/>
              <a:ext cx="41157" cy="434361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oval" w="med" len="med"/>
              <a:tailEnd type="oval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xmlns="" id="{AA88B314-4374-4682-8C92-446D1FA6227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72097" y="3596661"/>
              <a:ext cx="53721" cy="425062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oval" w="med" len="med"/>
              <a:tailEnd type="oval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xmlns="" id="{8F75076D-414C-4719-B7AC-FEDD4D08FA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34574" y="4021723"/>
              <a:ext cx="137523" cy="452052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oval" w="med" len="med"/>
              <a:tailEnd type="oval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xmlns="" id="{FAB8E630-60C2-4CF3-BC1D-879E688EFC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52412" y="4473775"/>
              <a:ext cx="82162" cy="364133"/>
            </a:xfrm>
            <a:prstGeom prst="line">
              <a:avLst/>
            </a:prstGeom>
            <a:ln w="19050">
              <a:solidFill>
                <a:srgbClr val="FFCC00"/>
              </a:solidFill>
              <a:headEnd type="oval" w="med" len="med"/>
              <a:tailEnd type="oval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xmlns="" id="{C424BC8C-9617-4FCA-B999-58BEA36D7C5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40425" y="4844011"/>
              <a:ext cx="1" cy="381672"/>
            </a:xfrm>
            <a:prstGeom prst="line">
              <a:avLst/>
            </a:prstGeom>
            <a:ln w="19050">
              <a:solidFill>
                <a:srgbClr val="FFCC00"/>
              </a:solidFill>
              <a:headEnd type="oval" w="med" len="med"/>
              <a:tailEnd type="oval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xmlns="" id="{02D09365-3DC9-406D-B6FB-9AC8D8E90AEA}"/>
                </a:ext>
              </a:extLst>
            </p:cNvPr>
            <p:cNvCxnSpPr>
              <a:cxnSpLocks/>
            </p:cNvCxnSpPr>
            <p:nvPr/>
          </p:nvCxnSpPr>
          <p:spPr>
            <a:xfrm>
              <a:off x="2142885" y="5235542"/>
              <a:ext cx="229211" cy="486579"/>
            </a:xfrm>
            <a:prstGeom prst="line">
              <a:avLst/>
            </a:prstGeom>
            <a:ln w="19050">
              <a:solidFill>
                <a:schemeClr val="accent3"/>
              </a:solidFill>
              <a:headEnd type="oval" w="med" len="med"/>
              <a:tailEnd type="oval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xmlns="" id="{16B97EA2-5DDB-45E0-B9CB-F37D80CB5748}"/>
                </a:ext>
              </a:extLst>
            </p:cNvPr>
            <p:cNvCxnSpPr>
              <a:cxnSpLocks/>
            </p:cNvCxnSpPr>
            <p:nvPr/>
          </p:nvCxnSpPr>
          <p:spPr>
            <a:xfrm>
              <a:off x="2165788" y="2412633"/>
              <a:ext cx="103894" cy="294925"/>
            </a:xfrm>
            <a:prstGeom prst="line">
              <a:avLst/>
            </a:prstGeom>
            <a:ln w="19050">
              <a:solidFill>
                <a:srgbClr val="00B0F0"/>
              </a:solidFill>
              <a:headEnd type="oval" w="med" len="med"/>
              <a:tailEnd type="oval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xmlns="" id="{F6653AC8-98F9-4691-AF9C-20E70B7D50D6}"/>
                </a:ext>
              </a:extLst>
            </p:cNvPr>
            <p:cNvCxnSpPr>
              <a:cxnSpLocks/>
            </p:cNvCxnSpPr>
            <p:nvPr/>
          </p:nvCxnSpPr>
          <p:spPr>
            <a:xfrm>
              <a:off x="2165788" y="2074477"/>
              <a:ext cx="4456" cy="331973"/>
            </a:xfrm>
            <a:prstGeom prst="line">
              <a:avLst/>
            </a:prstGeom>
            <a:ln w="19050">
              <a:solidFill>
                <a:srgbClr val="00B0F0"/>
              </a:solidFill>
              <a:headEnd type="oval" w="med" len="med"/>
              <a:tailEnd type="oval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xmlns="" id="{A4E3F4D4-F841-4E2C-A04F-F0C5DF1FD6CD}"/>
              </a:ext>
            </a:extLst>
          </p:cNvPr>
          <p:cNvCxnSpPr>
            <a:cxnSpLocks/>
          </p:cNvCxnSpPr>
          <p:nvPr/>
        </p:nvCxnSpPr>
        <p:spPr>
          <a:xfrm flipH="1">
            <a:off x="2512122" y="5780805"/>
            <a:ext cx="344534" cy="0"/>
          </a:xfrm>
          <a:prstGeom prst="line">
            <a:avLst/>
          </a:prstGeom>
          <a:ln w="15875">
            <a:prstDash val="sysDot"/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xmlns="" id="{117D7A35-93DA-4E51-AC7F-A1442AA203D6}"/>
              </a:ext>
            </a:extLst>
          </p:cNvPr>
          <p:cNvCxnSpPr>
            <a:cxnSpLocks/>
          </p:cNvCxnSpPr>
          <p:nvPr/>
        </p:nvCxnSpPr>
        <p:spPr>
          <a:xfrm flipH="1">
            <a:off x="1300815" y="2121232"/>
            <a:ext cx="946488" cy="0"/>
          </a:xfrm>
          <a:prstGeom prst="line">
            <a:avLst/>
          </a:prstGeom>
          <a:ln w="15875">
            <a:solidFill>
              <a:schemeClr val="tx2">
                <a:lumMod val="75000"/>
              </a:schemeClr>
            </a:solidFill>
            <a:prstDash val="sysDot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xmlns="" id="{163D8296-FF20-486E-BEA7-11563C47C443}"/>
              </a:ext>
            </a:extLst>
          </p:cNvPr>
          <p:cNvCxnSpPr>
            <a:cxnSpLocks/>
          </p:cNvCxnSpPr>
          <p:nvPr/>
        </p:nvCxnSpPr>
        <p:spPr>
          <a:xfrm flipH="1">
            <a:off x="1496267" y="5790330"/>
            <a:ext cx="892925" cy="0"/>
          </a:xfrm>
          <a:prstGeom prst="line">
            <a:avLst/>
          </a:prstGeom>
          <a:ln w="15875">
            <a:solidFill>
              <a:schemeClr val="tx2">
                <a:lumMod val="75000"/>
              </a:schemeClr>
            </a:solidFill>
            <a:prstDash val="sysDot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xmlns="" id="{49F5FFA7-9355-4C57-A64E-686932202D37}"/>
              </a:ext>
            </a:extLst>
          </p:cNvPr>
          <p:cNvCxnSpPr>
            <a:cxnSpLocks/>
          </p:cNvCxnSpPr>
          <p:nvPr/>
        </p:nvCxnSpPr>
        <p:spPr>
          <a:xfrm flipH="1">
            <a:off x="1234140" y="5294226"/>
            <a:ext cx="982616" cy="0"/>
          </a:xfrm>
          <a:prstGeom prst="line">
            <a:avLst/>
          </a:prstGeom>
          <a:ln w="15875">
            <a:solidFill>
              <a:schemeClr val="tx2">
                <a:lumMod val="75000"/>
              </a:schemeClr>
            </a:solidFill>
            <a:prstDash val="sysDot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0" name="Straight Connector 179">
            <a:extLst>
              <a:ext uri="{FF2B5EF4-FFF2-40B4-BE49-F238E27FC236}">
                <a16:creationId xmlns:a16="http://schemas.microsoft.com/office/drawing/2014/main" xmlns="" id="{B541AE82-FFFC-4A38-924D-4A6B10BFC73A}"/>
              </a:ext>
            </a:extLst>
          </p:cNvPr>
          <p:cNvCxnSpPr>
            <a:cxnSpLocks/>
          </p:cNvCxnSpPr>
          <p:nvPr/>
        </p:nvCxnSpPr>
        <p:spPr>
          <a:xfrm flipH="1">
            <a:off x="1396065" y="4893170"/>
            <a:ext cx="750821" cy="0"/>
          </a:xfrm>
          <a:prstGeom prst="line">
            <a:avLst/>
          </a:prstGeom>
          <a:ln w="15875">
            <a:solidFill>
              <a:schemeClr val="tx2">
                <a:lumMod val="75000"/>
              </a:schemeClr>
            </a:solidFill>
            <a:prstDash val="sysDot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2" name="Straight Connector 181">
            <a:extLst>
              <a:ext uri="{FF2B5EF4-FFF2-40B4-BE49-F238E27FC236}">
                <a16:creationId xmlns:a16="http://schemas.microsoft.com/office/drawing/2014/main" xmlns="" id="{368BB1FF-C41F-4C23-8973-82267D42C285}"/>
              </a:ext>
            </a:extLst>
          </p:cNvPr>
          <p:cNvCxnSpPr>
            <a:cxnSpLocks/>
          </p:cNvCxnSpPr>
          <p:nvPr/>
        </p:nvCxnSpPr>
        <p:spPr>
          <a:xfrm flipH="1">
            <a:off x="1396065" y="4526723"/>
            <a:ext cx="860035" cy="0"/>
          </a:xfrm>
          <a:prstGeom prst="line">
            <a:avLst/>
          </a:prstGeom>
          <a:ln w="15875">
            <a:solidFill>
              <a:schemeClr val="tx2">
                <a:lumMod val="75000"/>
              </a:schemeClr>
            </a:solidFill>
            <a:prstDash val="sysDot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xmlns="" id="{CDAF4179-380B-41BC-ACA1-C6C1055F2976}"/>
              </a:ext>
            </a:extLst>
          </p:cNvPr>
          <p:cNvCxnSpPr>
            <a:cxnSpLocks/>
          </p:cNvCxnSpPr>
          <p:nvPr/>
        </p:nvCxnSpPr>
        <p:spPr>
          <a:xfrm flipH="1">
            <a:off x="1529157" y="4074671"/>
            <a:ext cx="860035" cy="0"/>
          </a:xfrm>
          <a:prstGeom prst="line">
            <a:avLst/>
          </a:prstGeom>
          <a:ln w="15875">
            <a:solidFill>
              <a:schemeClr val="tx2">
                <a:lumMod val="75000"/>
              </a:schemeClr>
            </a:solidFill>
            <a:prstDash val="sysDot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xmlns="" id="{70AB097B-DE82-45D4-AF7D-1F276EABD445}"/>
              </a:ext>
            </a:extLst>
          </p:cNvPr>
          <p:cNvCxnSpPr>
            <a:cxnSpLocks/>
          </p:cNvCxnSpPr>
          <p:nvPr/>
        </p:nvCxnSpPr>
        <p:spPr>
          <a:xfrm flipH="1">
            <a:off x="1600956" y="3649609"/>
            <a:ext cx="860035" cy="0"/>
          </a:xfrm>
          <a:prstGeom prst="line">
            <a:avLst/>
          </a:prstGeom>
          <a:ln w="15875">
            <a:solidFill>
              <a:schemeClr val="tx2">
                <a:lumMod val="75000"/>
              </a:schemeClr>
            </a:solidFill>
            <a:prstDash val="sysDot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xmlns="" id="{F3EFA75A-D73D-49D3-B4A7-15E67EB15B4E}"/>
              </a:ext>
            </a:extLst>
          </p:cNvPr>
          <p:cNvCxnSpPr>
            <a:cxnSpLocks/>
          </p:cNvCxnSpPr>
          <p:nvPr/>
        </p:nvCxnSpPr>
        <p:spPr>
          <a:xfrm flipH="1">
            <a:off x="1450869" y="2771171"/>
            <a:ext cx="860035" cy="0"/>
          </a:xfrm>
          <a:prstGeom prst="line">
            <a:avLst/>
          </a:prstGeom>
          <a:ln w="15875">
            <a:solidFill>
              <a:schemeClr val="tx2">
                <a:lumMod val="75000"/>
              </a:schemeClr>
            </a:solidFill>
            <a:prstDash val="sysDot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8" name="Straight Connector 187">
            <a:extLst>
              <a:ext uri="{FF2B5EF4-FFF2-40B4-BE49-F238E27FC236}">
                <a16:creationId xmlns:a16="http://schemas.microsoft.com/office/drawing/2014/main" xmlns="" id="{B434BFB2-F4D7-4E82-A8CC-C0B82DEBBD90}"/>
              </a:ext>
            </a:extLst>
          </p:cNvPr>
          <p:cNvCxnSpPr>
            <a:cxnSpLocks/>
          </p:cNvCxnSpPr>
          <p:nvPr/>
        </p:nvCxnSpPr>
        <p:spPr>
          <a:xfrm flipH="1">
            <a:off x="1336416" y="2471317"/>
            <a:ext cx="860035" cy="0"/>
          </a:xfrm>
          <a:prstGeom prst="line">
            <a:avLst/>
          </a:prstGeom>
          <a:ln w="15875">
            <a:solidFill>
              <a:schemeClr val="tx2">
                <a:lumMod val="75000"/>
              </a:schemeClr>
            </a:solidFill>
            <a:prstDash val="sysDot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92545560-2CD5-471C-A93D-6FF1AF7B163A}"/>
              </a:ext>
            </a:extLst>
          </p:cNvPr>
          <p:cNvGrpSpPr/>
          <p:nvPr/>
        </p:nvGrpSpPr>
        <p:grpSpPr>
          <a:xfrm>
            <a:off x="1494375" y="1583598"/>
            <a:ext cx="904342" cy="3959684"/>
            <a:chOff x="6888316" y="1583598"/>
            <a:chExt cx="904342" cy="3959684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xmlns="" id="{6B598E70-68D9-43F7-91E1-2344C82F7131}"/>
                </a:ext>
              </a:extLst>
            </p:cNvPr>
            <p:cNvSpPr/>
            <p:nvPr/>
          </p:nvSpPr>
          <p:spPr>
            <a:xfrm>
              <a:off x="7023435" y="1583598"/>
              <a:ext cx="157648" cy="230832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xmlns="" id="{EC2FD8C5-FD38-4F80-B472-A64B2AF2CF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932623" y="3217195"/>
              <a:ext cx="860035" cy="0"/>
            </a:xfrm>
            <a:prstGeom prst="line">
              <a:avLst/>
            </a:prstGeom>
            <a:ln w="15875">
              <a:solidFill>
                <a:schemeClr val="tx2">
                  <a:lumMod val="75000"/>
                </a:schemeClr>
              </a:solidFill>
              <a:prstDash val="sysDot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xmlns="" id="{E51FC09C-4604-43B7-B006-271F20F78E99}"/>
                </a:ext>
              </a:extLst>
            </p:cNvPr>
            <p:cNvGrpSpPr/>
            <p:nvPr/>
          </p:nvGrpSpPr>
          <p:grpSpPr>
            <a:xfrm>
              <a:off x="6888316" y="2609215"/>
              <a:ext cx="197226" cy="2934067"/>
              <a:chOff x="2146709" y="2571953"/>
              <a:chExt cx="197226" cy="2934067"/>
            </a:xfrm>
          </p:grpSpPr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xmlns="" id="{9FABCD1D-FB53-4505-8974-1D11E7D464BD}"/>
                  </a:ext>
                </a:extLst>
              </p:cNvPr>
              <p:cNvSpPr/>
              <p:nvPr/>
            </p:nvSpPr>
            <p:spPr>
              <a:xfrm rot="20551578">
                <a:off x="2183429" y="2571953"/>
                <a:ext cx="157648" cy="230832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xmlns="" id="{BE0C2F27-C92A-4C07-8710-2BAC0CD2ACF3}"/>
                  </a:ext>
                </a:extLst>
              </p:cNvPr>
              <p:cNvSpPr/>
              <p:nvPr/>
            </p:nvSpPr>
            <p:spPr>
              <a:xfrm rot="731809">
                <a:off x="2146709" y="4431246"/>
                <a:ext cx="157648" cy="230832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xmlns="" id="{6DAF004F-4DD9-45E7-9A63-323BCFB3A96A}"/>
                  </a:ext>
                </a:extLst>
              </p:cNvPr>
              <p:cNvSpPr/>
              <p:nvPr/>
            </p:nvSpPr>
            <p:spPr>
              <a:xfrm rot="19796436">
                <a:off x="2186287" y="5275188"/>
                <a:ext cx="157648" cy="230832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CD4F1CD9-E24A-4792-AF97-511B11F4203E}"/>
              </a:ext>
            </a:extLst>
          </p:cNvPr>
          <p:cNvGrpSpPr/>
          <p:nvPr/>
        </p:nvGrpSpPr>
        <p:grpSpPr>
          <a:xfrm>
            <a:off x="6857032" y="1138621"/>
            <a:ext cx="4930246" cy="5375156"/>
            <a:chOff x="1555567" y="550719"/>
            <a:chExt cx="4930246" cy="5375156"/>
          </a:xfrm>
        </p:grpSpPr>
        <p:pic>
          <p:nvPicPr>
            <p:cNvPr id="196" name="Picture 195">
              <a:extLst>
                <a:ext uri="{FF2B5EF4-FFF2-40B4-BE49-F238E27FC236}">
                  <a16:creationId xmlns:a16="http://schemas.microsoft.com/office/drawing/2014/main" xmlns="" id="{7625CFC7-A8B2-4C5B-B8B1-7D25542DFB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55567" y="2277782"/>
              <a:ext cx="4681093" cy="3305002"/>
            </a:xfrm>
            <a:prstGeom prst="rect">
              <a:avLst/>
            </a:prstGeom>
          </p:spPr>
        </p:pic>
        <p:pic>
          <p:nvPicPr>
            <p:cNvPr id="198" name="Picture 197">
              <a:extLst>
                <a:ext uri="{FF2B5EF4-FFF2-40B4-BE49-F238E27FC236}">
                  <a16:creationId xmlns:a16="http://schemas.microsoft.com/office/drawing/2014/main" xmlns="" id="{BC26169C-D249-4C7C-9E06-85C928644D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054190" y="550719"/>
              <a:ext cx="4294511" cy="1570513"/>
            </a:xfrm>
            <a:prstGeom prst="rect">
              <a:avLst/>
            </a:prstGeom>
          </p:spPr>
        </p:pic>
        <p:sp>
          <p:nvSpPr>
            <p:cNvPr id="199" name="Textfeld 286">
              <a:extLst>
                <a:ext uri="{FF2B5EF4-FFF2-40B4-BE49-F238E27FC236}">
                  <a16:creationId xmlns:a16="http://schemas.microsoft.com/office/drawing/2014/main" xmlns="" id="{E520D9BD-AD55-416F-9741-107B82D74772}"/>
                </a:ext>
              </a:extLst>
            </p:cNvPr>
            <p:cNvSpPr txBox="1"/>
            <p:nvPr/>
          </p:nvSpPr>
          <p:spPr>
            <a:xfrm>
              <a:off x="1772218" y="5679654"/>
              <a:ext cx="4713595" cy="246221"/>
            </a:xfrm>
            <a:prstGeom prst="rect">
              <a:avLst/>
            </a:prstGeom>
            <a:ln>
              <a:solidFill>
                <a:schemeClr val="bg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>
                  <a:solidFill>
                    <a:schemeClr val="bg2"/>
                  </a:solidFill>
                </a:rPr>
                <a:t>“</a:t>
              </a:r>
              <a:r>
                <a:rPr lang="en-US" sz="1000" i="1">
                  <a:solidFill>
                    <a:schemeClr val="bg2"/>
                  </a:solidFill>
                </a:rPr>
                <a:t>Clinical biomechanics of the spine”, </a:t>
              </a:r>
              <a:r>
                <a:rPr lang="en-US" sz="1000">
                  <a:solidFill>
                    <a:schemeClr val="bg2"/>
                  </a:solidFill>
                </a:rPr>
                <a:t>White, A. A., &amp; Panjabi, M. M. 1990</a:t>
              </a:r>
              <a:endParaRPr lang="en-US" sz="1000" dirty="0">
                <a:solidFill>
                  <a:schemeClr val="bg2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00" name="Textfeld 43">
                <a:extLst>
                  <a:ext uri="{FF2B5EF4-FFF2-40B4-BE49-F238E27FC236}">
                    <a16:creationId xmlns:a16="http://schemas.microsoft.com/office/drawing/2014/main" xmlns="" id="{8D4BDDE7-E998-40A9-8569-ACE083C65B98}"/>
                  </a:ext>
                </a:extLst>
              </p:cNvPr>
              <p:cNvSpPr txBox="1"/>
              <p:nvPr/>
            </p:nvSpPr>
            <p:spPr>
              <a:xfrm>
                <a:off x="3439429" y="2094338"/>
                <a:ext cx="3035486" cy="37548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400" b="1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3 sensor / n segments model: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de-DE" sz="1400" dirty="0">
                  <a:solidFill>
                    <a:schemeClr val="bg2"/>
                  </a:solidFill>
                  <a:sym typeface="Wingdings" panose="05000000000000000000" pitchFamily="2" charset="2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sensors at </a:t>
                </a:r>
                <a:r>
                  <a:rPr lang="de-DE" sz="1400" b="1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turning points </a:t>
                </a:r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/</a:t>
                </a:r>
              </a:p>
              <a:p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      spinal transition zones</a:t>
                </a:r>
              </a:p>
              <a:p>
                <a:endParaRPr lang="de-DE" sz="1400" dirty="0">
                  <a:solidFill>
                    <a:schemeClr val="bg2"/>
                  </a:solidFill>
                  <a:sym typeface="Wingdings" panose="05000000000000000000" pitchFamily="2" charset="2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b="1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chain </a:t>
                </a:r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of</a:t>
                </a:r>
                <a:r>
                  <a:rPr lang="de-DE" sz="1400" b="1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r>
                      <a:rPr lang="de-DE" sz="1400" b="0" i="1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𝑛</m:t>
                    </m:r>
                    <m:r>
                      <a:rPr lang="de-DE" sz="1400" b="0" i="1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vertebral segments</a:t>
                </a:r>
              </a:p>
              <a:p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      with </a:t>
                </a:r>
                <a:r>
                  <a:rPr lang="de-DE" sz="1400" b="1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lenght function </a:t>
                </a:r>
                <a14:m>
                  <m:oMath xmlns:m="http://schemas.openxmlformats.org/officeDocument/2006/math">
                    <m:r>
                      <a:rPr lang="de-DE" sz="1400" i="1">
                        <a:solidFill>
                          <a:schemeClr val="bg2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𝑙</m:t>
                    </m:r>
                    <m:d>
                      <m:dPr>
                        <m:ctrlPr>
                          <a:rPr lang="de-DE" sz="1400" b="0" i="1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r>
                          <a:rPr lang="de-DE" sz="1400" b="0" i="1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𝑛</m:t>
                        </m:r>
                      </m:e>
                    </m:d>
                    <m:r>
                      <a:rPr lang="de-DE" sz="1400" b="0" i="1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</m:oMath>
                </a14:m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r>
                      <a:rPr lang="de-DE" sz="1400" b="0" i="0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       </m:t>
                    </m:r>
                    <m:r>
                      <a:rPr lang="de-DE" sz="1400" b="0" i="1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𝑙</m:t>
                    </m:r>
                    <m:r>
                      <a:rPr lang="de-DE" sz="1400" b="0" i="1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: </m:t>
                    </m:r>
                    <m:r>
                      <a:rPr lang="de-DE" sz="1400" b="0" i="1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ℕ</m:t>
                    </m:r>
                    <m:r>
                      <a:rPr lang="de-DE" sz="1400" b="0" i="1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⟶</m:t>
                    </m:r>
                    <m:sSub>
                      <m:sSubPr>
                        <m:ctrlPr>
                          <a:rPr lang="de-DE" sz="14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de-DE" sz="14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ℝ</m:t>
                        </m:r>
                      </m:e>
                      <m:sub>
                        <m:r>
                          <a:rPr lang="de-DE" sz="14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≥0</m:t>
                        </m:r>
                      </m:sub>
                    </m:sSub>
                  </m:oMath>
                </a14:m>
                <a:endParaRPr lang="de-DE" sz="1400" dirty="0">
                  <a:solidFill>
                    <a:schemeClr val="bg2"/>
                  </a:solidFill>
                  <a:sym typeface="Wingdings" panose="05000000000000000000" pitchFamily="2" charset="2"/>
                </a:endParaRPr>
              </a:p>
              <a:p>
                <a:endParaRPr lang="de-DE" sz="1400" dirty="0">
                  <a:solidFill>
                    <a:schemeClr val="bg2"/>
                  </a:solidFill>
                  <a:sym typeface="Wingdings" panose="05000000000000000000" pitchFamily="2" charset="2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b="1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(1) interpolate</a:t>
                </a:r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 rotation and  position between sensors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de-DE" sz="1400" dirty="0">
                  <a:solidFill>
                    <a:schemeClr val="bg2"/>
                  </a:solidFill>
                  <a:sym typeface="Wingdings" panose="05000000000000000000" pitchFamily="2" charset="2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b="1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(2) decompose &amp; distribute </a:t>
                </a:r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total </a:t>
                </a:r>
                <a:r>
                  <a:rPr lang="de-DE" sz="1400" b="1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spine rotation </a:t>
                </a:r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among joints according to a		 RoM distribution </a:t>
                </a:r>
                <a14:m>
                  <m:oMath xmlns:m="http://schemas.openxmlformats.org/officeDocument/2006/math">
                    <m:r>
                      <a:rPr lang="de-DE" sz="1400" i="1" dirty="0">
                        <a:solidFill>
                          <a:schemeClr val="bg2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𝑅</m:t>
                    </m:r>
                    <m:r>
                      <a:rPr lang="de-DE" sz="1400" b="0" i="1" dirty="0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𝑜𝑀</m:t>
                    </m:r>
                    <m:r>
                      <a:rPr lang="de-DE" sz="1400" b="0" i="1" dirty="0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r>
                      <a:rPr lang="de-DE" sz="1400" b="0" i="1" dirty="0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𝑛</m:t>
                    </m:r>
                    <m:r>
                      <a:rPr lang="de-DE" sz="1400" b="0" i="1" dirty="0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),</m:t>
                    </m:r>
                  </m:oMath>
                </a14:m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r>
                      <a:rPr lang="de-DE" sz="1400" b="0" i="1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𝑅𝑜𝑀</m:t>
                    </m:r>
                    <m:r>
                      <a:rPr lang="de-DE" sz="1400" i="1">
                        <a:solidFill>
                          <a:schemeClr val="bg2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: </m:t>
                    </m:r>
                    <m:r>
                      <a:rPr lang="de-DE" sz="1400" i="1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ℕ</m:t>
                    </m:r>
                    <m:r>
                      <a:rPr lang="de-DE" sz="1400" i="1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⟶</m:t>
                    </m:r>
                    <m:sSub>
                      <m:sSubPr>
                        <m:ctrlPr>
                          <a:rPr lang="de-DE" sz="14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de-DE" sz="14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ℝ</m:t>
                        </m:r>
                      </m:e>
                      <m:sub>
                        <m:r>
                          <a:rPr lang="de-DE" sz="14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≥0</m:t>
                        </m:r>
                      </m:sub>
                    </m:sSub>
                  </m:oMath>
                </a14:m>
                <a:endParaRPr lang="de-DE" sz="1400" dirty="0">
                  <a:solidFill>
                    <a:schemeClr val="bg2"/>
                  </a:solidFill>
                </a:endParaRPr>
              </a:p>
            </p:txBody>
          </p:sp>
        </mc:Choice>
        <mc:Fallback xmlns="">
          <p:sp>
            <p:nvSpPr>
              <p:cNvPr id="200" name="Textfeld 43">
                <a:extLst>
                  <a:ext uri="{FF2B5EF4-FFF2-40B4-BE49-F238E27FC236}">
                    <a16:creationId xmlns:a16="http://schemas.microsoft.com/office/drawing/2014/main" id="{8D4BDDE7-E998-40A9-8569-ACE083C65B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9429" y="2094338"/>
                <a:ext cx="3035486" cy="3754874"/>
              </a:xfrm>
              <a:prstGeom prst="rect">
                <a:avLst/>
              </a:prstGeom>
              <a:blipFill>
                <a:blip r:embed="rId6"/>
                <a:stretch>
                  <a:fillRect l="-602" t="-325" r="-40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707508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0" y="955795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Spine Modeling and Tracking </a:t>
            </a:r>
            <a:r>
              <a:rPr lang="de-DE" sz="2400" dirty="0">
                <a:solidFill>
                  <a:schemeClr val="tx1"/>
                </a:solidFill>
              </a:rPr>
              <a:t> –  </a:t>
            </a:r>
            <a:r>
              <a:rPr lang="de-DE" sz="2400" dirty="0" smtClean="0">
                <a:solidFill>
                  <a:schemeClr val="tx1"/>
                </a:solidFill>
              </a:rPr>
              <a:t>cont‘d (1)</a:t>
            </a:r>
            <a:endParaRPr lang="de-DE" sz="2400" dirty="0"/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3A198A20-06AC-40A8-94B1-66CE87C15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180" y="1272248"/>
            <a:ext cx="1328167" cy="512715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feld 43">
                <a:extLst>
                  <a:ext uri="{FF2B5EF4-FFF2-40B4-BE49-F238E27FC236}">
                    <a16:creationId xmlns:a16="http://schemas.microsoft.com/office/drawing/2014/main" xmlns="" id="{A1ECD4CF-5003-4981-AA5C-D81B05FC3619}"/>
                  </a:ext>
                </a:extLst>
              </p:cNvPr>
              <p:cNvSpPr txBox="1"/>
              <p:nvPr/>
            </p:nvSpPr>
            <p:spPr>
              <a:xfrm>
                <a:off x="3566178" y="1154769"/>
                <a:ext cx="5883666" cy="53606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(1) </a:t>
                </a:r>
                <a:r>
                  <a:rPr lang="de-DE" sz="20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inter-sensor interpolation</a:t>
                </a:r>
              </a:p>
              <a:p>
                <a:endParaRPr lang="de-DE" sz="1400" dirty="0">
                  <a:solidFill>
                    <a:schemeClr val="bg2"/>
                  </a:solidFill>
                  <a:sym typeface="Wingdings" panose="05000000000000000000" pitchFamily="2" charset="2"/>
                </a:endParaRPr>
              </a:p>
              <a:p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intuitive: 	parametric 3d</a:t>
                </a:r>
                <a14:m>
                  <m:oMath xmlns:m="http://schemas.openxmlformats.org/officeDocument/2006/math">
                    <m:r>
                      <a:rPr lang="de-DE" sz="1400" b="0" i="0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  <m:sSup>
                      <m:sSupPr>
                        <m:ctrlPr>
                          <a:rPr lang="de-DE" sz="14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de-DE" sz="1400" b="0" i="1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𝐶</m:t>
                        </m:r>
                      </m:e>
                      <m:sup>
                        <m:r>
                          <a:rPr lang="de-DE" sz="1400" b="0" i="1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2</m:t>
                        </m:r>
                      </m:sup>
                    </m:sSup>
                  </m:oMath>
                </a14:m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 splines on </a:t>
                </a:r>
                <a:r>
                  <a:rPr lang="de-DE" sz="1400" b="1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position</a:t>
                </a:r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de-DE" sz="1400" b="1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data</a:t>
                </a:r>
              </a:p>
              <a:p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	s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de-DE" sz="1400" b="0" i="1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r>
                          <a:rPr lang="de-DE" sz="1400" i="1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𝜏</m:t>
                        </m:r>
                        <m:r>
                          <a:rPr lang="de-DE" sz="1400" b="0" i="1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(</m:t>
                        </m:r>
                        <m:r>
                          <a:rPr lang="de-DE" sz="1400" b="0" i="1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𝑛</m:t>
                        </m:r>
                        <m:r>
                          <a:rPr lang="de-DE" sz="1400" b="0" i="1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)</m:t>
                        </m:r>
                      </m:e>
                    </m:d>
                    <m:r>
                      <a:rPr lang="de-DE" sz="1400" b="0" i="1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,  </m:t>
                    </m:r>
                    <m:r>
                      <a:rPr lang="de-DE" sz="1400" i="1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𝑠</m:t>
                    </m:r>
                    <m:r>
                      <a:rPr lang="de-DE" sz="1400" i="1">
                        <a:solidFill>
                          <a:schemeClr val="bg2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:</m:t>
                    </m:r>
                    <m:sSub>
                      <m:sSubPr>
                        <m:ctrlPr>
                          <a:rPr lang="de-DE" sz="1400" i="1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de-DE" sz="14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ℝ</m:t>
                        </m:r>
                      </m:e>
                      <m:sub>
                        <m:r>
                          <a:rPr lang="de-DE" sz="14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≥0</m:t>
                        </m:r>
                      </m:sub>
                    </m:sSub>
                    <m:r>
                      <a:rPr lang="de-DE" sz="1400" i="1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⟶</m:t>
                    </m:r>
                    <m:sSup>
                      <m:sSupPr>
                        <m:ctrlPr>
                          <a:rPr lang="de-DE" sz="14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de-DE" sz="14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ℝ</m:t>
                        </m:r>
                      </m:e>
                      <m:sup>
                        <m:r>
                          <a:rPr lang="de-DE" sz="14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3</m:t>
                        </m:r>
                      </m:sup>
                    </m:sSup>
                    <m:r>
                      <a:rPr lang="de-DE" sz="1400" i="1">
                        <a:solidFill>
                          <a:schemeClr val="bg2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de-DE" sz="1400" b="0" i="1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 </m:t>
                    </m:r>
                    <m:r>
                      <a:rPr lang="de-DE" sz="1400" i="1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𝜏</m:t>
                    </m:r>
                    <m:r>
                      <a:rPr lang="de-DE" sz="1400" i="1">
                        <a:solidFill>
                          <a:schemeClr val="bg2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r>
                      <a:rPr lang="de-DE" sz="1400" b="0" i="1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𝑛</m:t>
                    </m:r>
                    <m:r>
                      <a:rPr lang="de-DE" sz="1400" i="1">
                        <a:solidFill>
                          <a:schemeClr val="bg2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)</m:t>
                    </m:r>
                    <m:r>
                      <a:rPr lang="de-DE" sz="1400" b="0" i="1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f>
                      <m:fPr>
                        <m:ctrlPr>
                          <a:rPr lang="de-DE" sz="1400" b="0" i="1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de-DE" sz="1400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de-DE" sz="1400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0</m:t>
                            </m:r>
                          </m:sub>
                          <m:sup>
                            <m:r>
                              <a:rPr lang="de-DE" sz="1400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𝑛</m:t>
                            </m:r>
                          </m:sup>
                          <m:e>
                            <m:r>
                              <a:rPr lang="de-DE" sz="1400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𝑙</m:t>
                            </m:r>
                            <m:r>
                              <a:rPr lang="de-DE" sz="1400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(</m:t>
                            </m:r>
                            <m:r>
                              <a:rPr lang="de-DE" sz="1400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𝑛</m:t>
                            </m:r>
                            <m:r>
                              <a:rPr lang="de-DE" sz="1400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)</m:t>
                            </m:r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de-DE" sz="1400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naryPr>
                          <m:sub/>
                          <m:sup/>
                          <m:e>
                            <m:r>
                              <a:rPr lang="de-DE" sz="1400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𝑙</m:t>
                            </m:r>
                            <m:r>
                              <a:rPr lang="de-DE" sz="1400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(</m:t>
                            </m:r>
                            <m:r>
                              <a:rPr lang="de-DE" sz="1400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𝑛</m:t>
                            </m:r>
                            <m:r>
                              <a:rPr lang="de-DE" sz="1400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)</m:t>
                            </m:r>
                          </m:e>
                        </m:nary>
                      </m:den>
                    </m:f>
                    <m:r>
                      <a:rPr lang="de-DE" sz="1400" i="1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∈[0, 1]</m:t>
                    </m:r>
                  </m:oMath>
                </a14:m>
                <a:endParaRPr lang="de-DE" sz="1400" dirty="0">
                  <a:solidFill>
                    <a:schemeClr val="bg2"/>
                  </a:solidFill>
                  <a:sym typeface="Wingdings" panose="05000000000000000000" pitchFamily="2" charset="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	</a:t>
                </a:r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- positions from inertial sensors </a:t>
                </a:r>
              </a:p>
              <a:p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	+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12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de-DE" sz="12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𝐶</m:t>
                        </m:r>
                      </m:e>
                      <m:sup>
                        <m:r>
                          <a:rPr lang="de-DE" sz="12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2</m:t>
                        </m:r>
                      </m:sup>
                    </m:sSup>
                  </m:oMath>
                </a14:m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 between support positions </a:t>
                </a:r>
              </a:p>
              <a:p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	- yields position-induced segment rotations </a:t>
                </a:r>
              </a:p>
              <a:p>
                <a:endParaRPr lang="de-DE" sz="1400" dirty="0">
                  <a:solidFill>
                    <a:schemeClr val="bg2"/>
                  </a:solidFill>
                  <a:sym typeface="Wingdings" panose="05000000000000000000" pitchFamily="2" charset="2"/>
                </a:endParaRPr>
              </a:p>
              <a:p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interpolation based on </a:t>
                </a:r>
                <a:r>
                  <a:rPr lang="de-DE" sz="1400" b="1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orientation data</a:t>
                </a:r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:</a:t>
                </a:r>
              </a:p>
              <a:p>
                <a:endParaRPr lang="de-DE" sz="1400" b="1" dirty="0">
                  <a:solidFill>
                    <a:schemeClr val="bg2"/>
                  </a:solidFill>
                </a:endParaRPr>
              </a:p>
              <a:p>
                <a:r>
                  <a:rPr lang="de-DE" sz="1400" b="1" dirty="0">
                    <a:solidFill>
                      <a:schemeClr val="bg2"/>
                    </a:solidFill>
                  </a:rPr>
                  <a:t>		</a:t>
                </a:r>
                <a14:m>
                  <m:oMath xmlns:m="http://schemas.openxmlformats.org/officeDocument/2006/math">
                    <m:r>
                      <a:rPr lang="de-DE" sz="1400" b="0" i="1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𝑠𝑙𝑒𝑟𝑝</m:t>
                    </m:r>
                    <m:r>
                      <a:rPr lang="de-DE" sz="1400" b="0" i="1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de-DE" sz="14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4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de-DE" sz="14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sz="1400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de-DE" sz="14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4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de-DE" sz="14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de-DE" sz="1400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1400" i="1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𝜏</m:t>
                    </m:r>
                    <m:r>
                      <a:rPr lang="de-DE" sz="1400" i="1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)</m:t>
                    </m:r>
                  </m:oMath>
                </a14:m>
                <a:r>
                  <a:rPr lang="de-DE" sz="1400" dirty="0">
                    <a:solidFill>
                      <a:schemeClr val="bg2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de-DE" sz="1400" i="1" dirty="0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  <m:r>
                      <a:rPr lang="de-DE" sz="1400" b="0" i="1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𝑠𝑙𝑒𝑟𝑝</m:t>
                    </m:r>
                    <m:r>
                      <a:rPr lang="de-DE" sz="1400" b="0" i="1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:</m:t>
                    </m:r>
                    <m:sSub>
                      <m:sSubPr>
                        <m:ctrlPr>
                          <a:rPr lang="de-DE" sz="14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de-DE" sz="14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ℝ</m:t>
                        </m:r>
                      </m:e>
                      <m:sub>
                        <m:r>
                          <a:rPr lang="de-DE" sz="14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≥0</m:t>
                        </m:r>
                      </m:sub>
                    </m:sSub>
                    <m:r>
                      <a:rPr lang="de-DE" sz="1400" i="1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⟶</m:t>
                    </m:r>
                  </m:oMath>
                </a14:m>
                <a:r>
                  <a:rPr lang="de-DE" sz="1400" dirty="0">
                    <a:solidFill>
                      <a:schemeClr val="bg2"/>
                    </a:solidFill>
                    <a:ea typeface="Cambria Math" panose="02040503050406030204" pitchFamily="18" charset="0"/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1400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SO</m:t>
                    </m:r>
                    <m:r>
                      <a:rPr lang="de-DE" sz="1400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(3)</m:t>
                    </m:r>
                  </m:oMath>
                </a14:m>
                <a:r>
                  <a:rPr lang="de-DE" sz="1400" dirty="0">
                    <a:solidFill>
                      <a:schemeClr val="bg2"/>
                    </a:solidFill>
                  </a:rPr>
                  <a:t>,  </a:t>
                </a:r>
                <a14:m>
                  <m:oMath xmlns:m="http://schemas.openxmlformats.org/officeDocument/2006/math">
                    <m:r>
                      <a:rPr lang="de-DE" sz="1400" i="1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𝜏</m:t>
                    </m:r>
                    <m:r>
                      <a:rPr lang="de-DE" sz="1400" i="1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∈</m:t>
                    </m:r>
                    <m:r>
                      <a:rPr lang="de-DE" sz="1400" b="0" i="1" smtClean="0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[0, 1]</m:t>
                    </m:r>
                  </m:oMath>
                </a14:m>
                <a:endParaRPr lang="de-DE" sz="1400" dirty="0">
                  <a:solidFill>
                    <a:schemeClr val="bg2"/>
                  </a:solidFill>
                </a:endParaRPr>
              </a:p>
              <a:p>
                <a:pPr>
                  <a:lnSpc>
                    <a:spcPct val="150000"/>
                  </a:lnSpc>
                </a:pPr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	</a:t>
                </a:r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+ orientations from inertial sensors </a:t>
                </a:r>
              </a:p>
              <a:p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</a:t>
                </a:r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</a:t>
                </a:r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- def. locally between two rotations, no “spline behavior“ </a:t>
                </a:r>
              </a:p>
              <a:p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	~ yields length-induced positions (?)</a:t>
                </a:r>
              </a:p>
              <a:p>
                <a:endParaRPr lang="de-DE" sz="1200" dirty="0">
                  <a:solidFill>
                    <a:schemeClr val="bg2"/>
                  </a:solidFill>
                  <a:sym typeface="Wingdings" panose="05000000000000000000" pitchFamily="2" charset="2"/>
                </a:endParaRPr>
              </a:p>
              <a:p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	SLERP-splines: use </a:t>
                </a:r>
                <a14:m>
                  <m:oMath xmlns:m="http://schemas.openxmlformats.org/officeDocument/2006/math">
                    <m:r>
                      <a:rPr lang="de-DE" sz="1200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𝑠𝑙𝑒𝑟𝑝</m:t>
                    </m:r>
                  </m:oMath>
                </a14:m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 to construct </a:t>
                </a:r>
                <a:r>
                  <a:rPr lang="de-DE" sz="1200" b="1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bezier splines </a:t>
                </a:r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on the </a:t>
                </a:r>
                <a:r>
                  <a:rPr lang="de-DE" sz="1200" b="1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		surface </a:t>
                </a:r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of the </a:t>
                </a:r>
                <a:r>
                  <a:rPr lang="de-DE" sz="1200" b="1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4d unit sphere </a:t>
                </a:r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where quaternions live</a:t>
                </a:r>
              </a:p>
              <a:p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	+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12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de-DE" sz="12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𝐶</m:t>
                        </m:r>
                      </m:e>
                      <m:sup>
                        <m:r>
                          <a:rPr lang="de-DE" sz="12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2</m:t>
                        </m:r>
                      </m:sup>
                    </m:sSup>
                  </m:oMath>
                </a14:m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 between support orientations </a:t>
                </a:r>
              </a:p>
              <a:p>
                <a:endParaRPr lang="de-DE" sz="1400" dirty="0">
                  <a:solidFill>
                    <a:schemeClr val="bg2"/>
                  </a:solidFill>
                </a:endParaRPr>
              </a:p>
              <a:p>
                <a:pPr>
                  <a:lnSpc>
                    <a:spcPct val="150000"/>
                  </a:lnSpc>
                </a:pPr>
                <a:r>
                  <a:rPr lang="de-DE" sz="1400" dirty="0">
                    <a:solidFill>
                      <a:schemeClr val="bg2"/>
                    </a:solidFill>
                  </a:rPr>
                  <a:t>combine both approaches:</a:t>
                </a:r>
              </a:p>
              <a:p>
                <a:r>
                  <a:rPr lang="de-DE" sz="1400" dirty="0">
                    <a:solidFill>
                      <a:schemeClr val="bg2"/>
                    </a:solidFill>
                  </a:rPr>
                  <a:t>		position splines + orientation splines</a:t>
                </a:r>
              </a:p>
              <a:p>
                <a:r>
                  <a:rPr lang="de-DE" sz="1400" dirty="0">
                    <a:solidFill>
                      <a:schemeClr val="bg2"/>
                    </a:solidFill>
                  </a:rPr>
                  <a:t>		</a:t>
                </a:r>
                <a:r>
                  <a:rPr lang="de-DE" sz="1200" dirty="0">
                    <a:solidFill>
                      <a:schemeClr val="bg2"/>
                    </a:solidFill>
                  </a:rPr>
                  <a:t>(!) solution is non-unique </a:t>
                </a:r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 optimize within tracking framework!</a:t>
                </a:r>
                <a:endParaRPr lang="de-DE" sz="1200" dirty="0">
                  <a:solidFill>
                    <a:schemeClr val="bg2"/>
                  </a:solidFill>
                </a:endParaRPr>
              </a:p>
              <a:p>
                <a:r>
                  <a:rPr lang="de-DE" sz="1400" dirty="0">
                    <a:solidFill>
                      <a:schemeClr val="bg2"/>
                    </a:solidFill>
                  </a:rPr>
                  <a:t>						    </a:t>
                </a:r>
                <a:r>
                  <a:rPr lang="de-DE" sz="1200" dirty="0">
                    <a:solidFill>
                      <a:schemeClr val="bg2"/>
                    </a:solidFill>
                  </a:rPr>
                  <a:t>(joint connections constraints)</a:t>
                </a:r>
                <a:endParaRPr lang="de-DE" sz="1400" dirty="0">
                  <a:solidFill>
                    <a:schemeClr val="bg2"/>
                  </a:solidFill>
                </a:endParaRPr>
              </a:p>
            </p:txBody>
          </p:sp>
        </mc:Choice>
        <mc:Fallback xmlns="">
          <p:sp>
            <p:nvSpPr>
              <p:cNvPr id="59" name="Textfeld 43">
                <a:extLst>
                  <a:ext uri="{FF2B5EF4-FFF2-40B4-BE49-F238E27FC236}">
                    <a16:creationId xmlns:a16="http://schemas.microsoft.com/office/drawing/2014/main" id="{A1ECD4CF-5003-4981-AA5C-D81B05FC36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6178" y="1154769"/>
                <a:ext cx="5883666" cy="5360698"/>
              </a:xfrm>
              <a:prstGeom prst="rect">
                <a:avLst/>
              </a:prstGeom>
              <a:blipFill>
                <a:blip r:embed="rId4"/>
                <a:stretch>
                  <a:fillRect l="-1036" t="-568" b="-34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2" name="Group 21">
            <a:extLst>
              <a:ext uri="{FF2B5EF4-FFF2-40B4-BE49-F238E27FC236}">
                <a16:creationId xmlns:a16="http://schemas.microsoft.com/office/drawing/2014/main" xmlns="" id="{201D17BD-7567-4BCC-8FA7-DFA710E24071}"/>
              </a:ext>
            </a:extLst>
          </p:cNvPr>
          <p:cNvGrpSpPr/>
          <p:nvPr/>
        </p:nvGrpSpPr>
        <p:grpSpPr>
          <a:xfrm>
            <a:off x="1853983" y="1422279"/>
            <a:ext cx="653412" cy="4447527"/>
            <a:chOff x="1853983" y="1422279"/>
            <a:chExt cx="653412" cy="4447527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xmlns="" id="{D9FA2194-593E-4D68-AB6E-AAF8D37ACECE}"/>
                </a:ext>
              </a:extLst>
            </p:cNvPr>
            <p:cNvGrpSpPr/>
            <p:nvPr/>
          </p:nvGrpSpPr>
          <p:grpSpPr>
            <a:xfrm>
              <a:off x="1950756" y="2137050"/>
              <a:ext cx="285393" cy="3647644"/>
              <a:chOff x="2140425" y="2074477"/>
              <a:chExt cx="285393" cy="3647644"/>
            </a:xfrm>
          </p:grpSpPr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xmlns="" id="{A39BD050-E30A-4C8B-9693-F926220C03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9682" y="2712487"/>
                <a:ext cx="114979" cy="446949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oval" w="med" len="med"/>
                <a:tail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xmlns="" id="{EB9CC6B1-A453-4917-86D5-94BB1F1BD9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84661" y="3162300"/>
                <a:ext cx="41157" cy="434361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oval" w="med" len="med"/>
                <a:tail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xmlns="" id="{746C3B9D-9F62-4C55-A9E1-32C21AB8D04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72097" y="3596661"/>
                <a:ext cx="53721" cy="425062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oval" w="med" len="med"/>
                <a:tail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xmlns="" id="{84E0F281-60E3-4109-9947-E3D440008D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234574" y="4021723"/>
                <a:ext cx="137523" cy="452052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oval" w="med" len="med"/>
                <a:tail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xmlns="" id="{1AB10CE3-0B3A-40A2-871C-0B3FDBE1DE3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52412" y="4473775"/>
                <a:ext cx="82162" cy="364133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oval" w="med" len="med"/>
                <a:tail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xmlns="" id="{8F549A79-212D-4FC7-858B-D12588168B6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40425" y="4844011"/>
                <a:ext cx="1" cy="381672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oval" w="med" len="med"/>
                <a:tail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xmlns="" id="{D0DE9CE8-C528-4CA5-97FE-89F43738BF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42885" y="5235542"/>
                <a:ext cx="229211" cy="486579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oval" w="med" len="med"/>
                <a:tail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xmlns="" id="{768821F8-01FB-48DC-BE37-C4ED6CF4E19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74514" y="2406450"/>
                <a:ext cx="95168" cy="301108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oval" w="med" len="med"/>
                <a:tail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xmlns="" id="{B0EC4226-8018-4682-BBE3-943A74DC7E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65788" y="2074477"/>
                <a:ext cx="4456" cy="331973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oval" w="med" len="med"/>
                <a:tail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xmlns="" id="{829EB426-597F-4362-87AB-BF9F4AC6115B}"/>
                </a:ext>
              </a:extLst>
            </p:cNvPr>
            <p:cNvGrpSpPr/>
            <p:nvPr/>
          </p:nvGrpSpPr>
          <p:grpSpPr>
            <a:xfrm>
              <a:off x="2214628" y="4476555"/>
              <a:ext cx="197226" cy="1074774"/>
              <a:chOff x="2146709" y="4431246"/>
              <a:chExt cx="197226" cy="1074774"/>
            </a:xfrm>
          </p:grpSpPr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xmlns="" id="{D01FEE75-8602-4CA7-AEC9-DBB42EAB2C41}"/>
                  </a:ext>
                </a:extLst>
              </p:cNvPr>
              <p:cNvSpPr/>
              <p:nvPr/>
            </p:nvSpPr>
            <p:spPr>
              <a:xfrm rot="731809">
                <a:off x="2146709" y="4431246"/>
                <a:ext cx="157648" cy="230832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xmlns="" id="{0B342F86-6F43-4974-8C2B-777AE5EB20AE}"/>
                  </a:ext>
                </a:extLst>
              </p:cNvPr>
              <p:cNvSpPr/>
              <p:nvPr/>
            </p:nvSpPr>
            <p:spPr>
              <a:xfrm rot="19796436">
                <a:off x="2186287" y="5275188"/>
                <a:ext cx="157648" cy="230832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xmlns="" id="{E725370C-B308-4639-855C-638E3FC63E74}"/>
                </a:ext>
              </a:extLst>
            </p:cNvPr>
            <p:cNvSpPr/>
            <p:nvPr/>
          </p:nvSpPr>
          <p:spPr>
            <a:xfrm>
              <a:off x="2349747" y="1591645"/>
              <a:ext cx="157648" cy="230832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xmlns="" id="{E560C914-F6A9-4896-8E8A-95EB34CBD15A}"/>
                </a:ext>
              </a:extLst>
            </p:cNvPr>
            <p:cNvSpPr/>
            <p:nvPr/>
          </p:nvSpPr>
          <p:spPr>
            <a:xfrm>
              <a:off x="1984845" y="1683512"/>
              <a:ext cx="356135" cy="559836"/>
            </a:xfrm>
            <a:custGeom>
              <a:avLst/>
              <a:gdLst>
                <a:gd name="connsiteX0" fmla="*/ 356135 w 356135"/>
                <a:gd name="connsiteY0" fmla="*/ 25082 h 651527"/>
                <a:gd name="connsiteX1" fmla="*/ 182880 w 356135"/>
                <a:gd name="connsiteY1" fmla="*/ 63583 h 651527"/>
                <a:gd name="connsiteX2" fmla="*/ 173255 w 356135"/>
                <a:gd name="connsiteY2" fmla="*/ 573722 h 651527"/>
                <a:gd name="connsiteX3" fmla="*/ 0 w 356135"/>
                <a:gd name="connsiteY3" fmla="*/ 641099 h 651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6135" h="651527">
                  <a:moveTo>
                    <a:pt x="356135" y="25082"/>
                  </a:moveTo>
                  <a:cubicBezTo>
                    <a:pt x="284747" y="-1388"/>
                    <a:pt x="213360" y="-27857"/>
                    <a:pt x="182880" y="63583"/>
                  </a:cubicBezTo>
                  <a:cubicBezTo>
                    <a:pt x="152400" y="155023"/>
                    <a:pt x="203735" y="477469"/>
                    <a:pt x="173255" y="573722"/>
                  </a:cubicBezTo>
                  <a:cubicBezTo>
                    <a:pt x="142775" y="669975"/>
                    <a:pt x="71387" y="655537"/>
                    <a:pt x="0" y="641099"/>
                  </a:cubicBezTo>
                </a:path>
              </a:pathLst>
            </a:custGeom>
            <a:ln w="15875">
              <a:solidFill>
                <a:schemeClr val="tx2">
                  <a:lumMod val="25000"/>
                </a:schemeClr>
              </a:solidFill>
              <a:prstDash val="sysDot"/>
              <a:tailEnd type="stealt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xmlns="" id="{1E62A03B-4DF8-4602-9B81-A60C3C5F37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23291" y="2812114"/>
              <a:ext cx="154714" cy="53861"/>
            </a:xfrm>
            <a:prstGeom prst="line">
              <a:avLst/>
            </a:prstGeom>
            <a:ln w="15875">
              <a:solidFill>
                <a:schemeClr val="tx2">
                  <a:lumMod val="25000"/>
                </a:schemeClr>
              </a:solidFill>
              <a:prstDash val="sysDot"/>
              <a:tailEnd type="stealt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xmlns="" id="{F09AABC4-983E-4ED8-A1B4-05563D1A0AEB}"/>
                </a:ext>
              </a:extLst>
            </p:cNvPr>
            <p:cNvCxnSpPr>
              <a:cxnSpLocks/>
              <a:stCxn id="116" idx="1"/>
            </p:cNvCxnSpPr>
            <p:nvPr/>
          </p:nvCxnSpPr>
          <p:spPr>
            <a:xfrm flipH="1">
              <a:off x="2080013" y="5475396"/>
              <a:ext cx="184794" cy="75789"/>
            </a:xfrm>
            <a:prstGeom prst="line">
              <a:avLst/>
            </a:prstGeom>
            <a:ln w="15875">
              <a:solidFill>
                <a:schemeClr val="tx2">
                  <a:lumMod val="25000"/>
                </a:schemeClr>
              </a:solidFill>
              <a:prstDash val="sysDot"/>
              <a:tailEnd type="stealt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xmlns="" id="{BD866167-0BBB-4399-9822-BBD436A9AD4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11515" y="4659397"/>
              <a:ext cx="151397" cy="59017"/>
            </a:xfrm>
            <a:prstGeom prst="line">
              <a:avLst/>
            </a:prstGeom>
            <a:ln w="15875">
              <a:solidFill>
                <a:schemeClr val="tx2">
                  <a:lumMod val="25000"/>
                </a:schemeClr>
              </a:solidFill>
              <a:prstDash val="sysDot"/>
              <a:tailEnd type="stealt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xmlns="" id="{97D49EF5-BE22-44B1-9D8D-FB16E4141D0F}"/>
                </a:ext>
              </a:extLst>
            </p:cNvPr>
            <p:cNvCxnSpPr>
              <a:cxnSpLocks/>
              <a:stCxn id="142" idx="3"/>
              <a:endCxn id="142" idx="7"/>
            </p:cNvCxnSpPr>
            <p:nvPr/>
          </p:nvCxnSpPr>
          <p:spPr>
            <a:xfrm flipV="1">
              <a:off x="2121387" y="5717139"/>
              <a:ext cx="121267" cy="1264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xmlns="" id="{3CC872AA-87C5-4390-9B48-10CDA1DE8D71}"/>
                </a:ext>
              </a:extLst>
            </p:cNvPr>
            <p:cNvCxnSpPr>
              <a:cxnSpLocks/>
              <a:stCxn id="142" idx="1"/>
              <a:endCxn id="142" idx="5"/>
            </p:cNvCxnSpPr>
            <p:nvPr/>
          </p:nvCxnSpPr>
          <p:spPr>
            <a:xfrm>
              <a:off x="2121387" y="5717139"/>
              <a:ext cx="121267" cy="1264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xmlns="" id="{E30F7E95-A02C-4886-BF5D-B22CA86C34D1}"/>
                </a:ext>
              </a:extLst>
            </p:cNvPr>
            <p:cNvSpPr/>
            <p:nvPr/>
          </p:nvSpPr>
          <p:spPr>
            <a:xfrm>
              <a:off x="2096272" y="5690946"/>
              <a:ext cx="171497" cy="178860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xmlns="" id="{1239F8AA-FE74-4897-818A-8ADA34FAC746}"/>
                </a:ext>
              </a:extLst>
            </p:cNvPr>
            <p:cNvSpPr txBox="1"/>
            <p:nvPr/>
          </p:nvSpPr>
          <p:spPr>
            <a:xfrm rot="18987011">
              <a:off x="1853983" y="1422279"/>
              <a:ext cx="5010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b="1" dirty="0">
                  <a:solidFill>
                    <a:schemeClr val="bg2"/>
                  </a:solidFill>
                </a:rPr>
                <a:t>I2S</a:t>
              </a: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xmlns="" id="{3708788C-A4A2-43A0-B2A4-B2277C9CEF4F}"/>
                </a:ext>
              </a:extLst>
            </p:cNvPr>
            <p:cNvSpPr/>
            <p:nvPr/>
          </p:nvSpPr>
          <p:spPr>
            <a:xfrm rot="20551578">
              <a:off x="2251348" y="2617262"/>
              <a:ext cx="157648" cy="230832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A38F2368-0039-4EC2-8CF1-47B0130E459F}"/>
              </a:ext>
            </a:extLst>
          </p:cNvPr>
          <p:cNvGrpSpPr/>
          <p:nvPr/>
        </p:nvGrpSpPr>
        <p:grpSpPr>
          <a:xfrm>
            <a:off x="9549282" y="1769627"/>
            <a:ext cx="2202663" cy="4138097"/>
            <a:chOff x="9549282" y="1769627"/>
            <a:chExt cx="2202663" cy="4138097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xmlns="" id="{F06636F5-9765-4FDA-BDFD-0B7E7C28CE22}"/>
                </a:ext>
              </a:extLst>
            </p:cNvPr>
            <p:cNvGrpSpPr/>
            <p:nvPr/>
          </p:nvGrpSpPr>
          <p:grpSpPr>
            <a:xfrm>
              <a:off x="9549282" y="1769627"/>
              <a:ext cx="2191715" cy="2192695"/>
              <a:chOff x="9496953" y="2000751"/>
              <a:chExt cx="2191715" cy="2192695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xmlns="" id="{07A17F44-9A26-48C2-A928-28DC1F400AAD}"/>
                  </a:ext>
                </a:extLst>
              </p:cNvPr>
              <p:cNvGrpSpPr/>
              <p:nvPr/>
            </p:nvGrpSpPr>
            <p:grpSpPr>
              <a:xfrm>
                <a:off x="9496953" y="2000751"/>
                <a:ext cx="2191715" cy="2192695"/>
                <a:chOff x="9462220" y="1996750"/>
                <a:chExt cx="2191715" cy="2192695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xmlns="" id="{85AAE84A-6055-4FC7-BD4A-20E788924E33}"/>
                    </a:ext>
                  </a:extLst>
                </p:cNvPr>
                <p:cNvGrpSpPr/>
                <p:nvPr/>
              </p:nvGrpSpPr>
              <p:grpSpPr>
                <a:xfrm>
                  <a:off x="9462220" y="1996750"/>
                  <a:ext cx="2191715" cy="2192695"/>
                  <a:chOff x="9462220" y="1996750"/>
                  <a:chExt cx="2191715" cy="2192695"/>
                </a:xfrm>
              </p:grpSpPr>
              <p:pic>
                <p:nvPicPr>
                  <p:cNvPr id="6" name="Picture 5">
                    <a:extLst>
                      <a:ext uri="{FF2B5EF4-FFF2-40B4-BE49-F238E27FC236}">
                        <a16:creationId xmlns:a16="http://schemas.microsoft.com/office/drawing/2014/main" xmlns="" id="{9233B8A3-06F5-4622-AFF6-F8291027777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9665412" y="2188596"/>
                    <a:ext cx="1776508" cy="1777219"/>
                  </a:xfrm>
                  <a:prstGeom prst="rect">
                    <a:avLst/>
                  </a:prstGeom>
                </p:spPr>
              </p:pic>
              <p:sp>
                <p:nvSpPr>
                  <p:cNvPr id="10" name="Circle: Hollow 9">
                    <a:extLst>
                      <a:ext uri="{FF2B5EF4-FFF2-40B4-BE49-F238E27FC236}">
                        <a16:creationId xmlns:a16="http://schemas.microsoft.com/office/drawing/2014/main" xmlns="" id="{F71AF533-DFEA-49FB-AE4E-2D4540ACACC9}"/>
                      </a:ext>
                    </a:extLst>
                  </p:cNvPr>
                  <p:cNvSpPr/>
                  <p:nvPr/>
                </p:nvSpPr>
                <p:spPr>
                  <a:xfrm>
                    <a:off x="9462220" y="1996750"/>
                    <a:ext cx="2191715" cy="2192695"/>
                  </a:xfrm>
                  <a:prstGeom prst="donut">
                    <a:avLst>
                      <a:gd name="adj" fmla="val 11875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xmlns="" id="{634CBD17-A0D4-4BFA-8A67-A1F11DFC5C92}"/>
                    </a:ext>
                  </a:extLst>
                </p:cNvPr>
                <p:cNvSpPr/>
                <p:nvPr/>
              </p:nvSpPr>
              <p:spPr>
                <a:xfrm>
                  <a:off x="9614048" y="3647724"/>
                  <a:ext cx="316948" cy="36114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xmlns="" id="{F8E6B3BB-E3A7-4AD1-A33D-A7B20192D03E}"/>
                    </a:ext>
                  </a:extLst>
                </p:cNvPr>
                <p:cNvSpPr/>
                <p:nvPr/>
              </p:nvSpPr>
              <p:spPr>
                <a:xfrm>
                  <a:off x="11135248" y="3696927"/>
                  <a:ext cx="408637" cy="36114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xmlns="" id="{D5D723D0-332F-4D46-8685-83CE6B95030C}"/>
                    </a:ext>
                  </a:extLst>
                </p:cNvPr>
                <p:cNvSpPr/>
                <p:nvPr/>
              </p:nvSpPr>
              <p:spPr>
                <a:xfrm>
                  <a:off x="11148308" y="2043787"/>
                  <a:ext cx="387738" cy="426683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4" name="Rectangle 73">
                  <a:extLst>
                    <a:ext uri="{FF2B5EF4-FFF2-40B4-BE49-F238E27FC236}">
                      <a16:creationId xmlns:a16="http://schemas.microsoft.com/office/drawing/2014/main" xmlns="" id="{E67EA72D-1130-467E-B706-388636D0917B}"/>
                    </a:ext>
                  </a:extLst>
                </p:cNvPr>
                <p:cNvSpPr/>
                <p:nvPr/>
              </p:nvSpPr>
              <p:spPr>
                <a:xfrm>
                  <a:off x="9515204" y="2043787"/>
                  <a:ext cx="463649" cy="421235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xmlns="" id="{55DFA4E2-04FF-4020-9BE7-4BE04261F067}"/>
                  </a:ext>
                </a:extLst>
              </p:cNvPr>
              <p:cNvSpPr/>
              <p:nvPr/>
            </p:nvSpPr>
            <p:spPr>
              <a:xfrm>
                <a:off x="10343945" y="2402524"/>
                <a:ext cx="508473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de-DE" sz="1100" dirty="0"/>
                  <a:t>slerp</a:t>
                </a: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xmlns="" id="{DCADE3A4-8F31-452A-8311-CC2D43E8BB92}"/>
                </a:ext>
              </a:extLst>
            </p:cNvPr>
            <p:cNvGrpSpPr/>
            <p:nvPr/>
          </p:nvGrpSpPr>
          <p:grpSpPr>
            <a:xfrm>
              <a:off x="9560230" y="3715029"/>
              <a:ext cx="2191715" cy="2192695"/>
              <a:chOff x="9498570" y="3946153"/>
              <a:chExt cx="2191715" cy="2192695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xmlns="" id="{183CB4C5-C418-4E7D-AE02-49F060BE96DE}"/>
                  </a:ext>
                </a:extLst>
              </p:cNvPr>
              <p:cNvGrpSpPr/>
              <p:nvPr/>
            </p:nvGrpSpPr>
            <p:grpSpPr>
              <a:xfrm>
                <a:off x="9498570" y="3946153"/>
                <a:ext cx="2191715" cy="2192695"/>
                <a:chOff x="9489239" y="3946153"/>
                <a:chExt cx="2191715" cy="2192695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xmlns="" id="{515D0E22-A072-45BE-BE1E-47FABB798F23}"/>
                    </a:ext>
                  </a:extLst>
                </p:cNvPr>
                <p:cNvGrpSpPr/>
                <p:nvPr/>
              </p:nvGrpSpPr>
              <p:grpSpPr>
                <a:xfrm>
                  <a:off x="9489239" y="3946153"/>
                  <a:ext cx="2191715" cy="2192695"/>
                  <a:chOff x="9461596" y="3946153"/>
                  <a:chExt cx="2191715" cy="2192695"/>
                </a:xfrm>
              </p:grpSpPr>
              <p:pic>
                <p:nvPicPr>
                  <p:cNvPr id="8" name="Picture 7">
                    <a:extLst>
                      <a:ext uri="{FF2B5EF4-FFF2-40B4-BE49-F238E27FC236}">
                        <a16:creationId xmlns:a16="http://schemas.microsoft.com/office/drawing/2014/main" xmlns="" id="{8F9F6881-BBF0-4E47-8DC3-20323E53C1E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9620410" y="4142153"/>
                    <a:ext cx="1831668" cy="1792115"/>
                  </a:xfrm>
                  <a:prstGeom prst="rect">
                    <a:avLst/>
                  </a:prstGeom>
                </p:spPr>
              </p:pic>
              <p:sp>
                <p:nvSpPr>
                  <p:cNvPr id="64" name="Circle: Hollow 63">
                    <a:extLst>
                      <a:ext uri="{FF2B5EF4-FFF2-40B4-BE49-F238E27FC236}">
                        <a16:creationId xmlns:a16="http://schemas.microsoft.com/office/drawing/2014/main" xmlns="" id="{63B4EB01-CEE5-4C8D-B4C1-A15C8F37F50B}"/>
                      </a:ext>
                    </a:extLst>
                  </p:cNvPr>
                  <p:cNvSpPr/>
                  <p:nvPr/>
                </p:nvSpPr>
                <p:spPr>
                  <a:xfrm>
                    <a:off x="9461596" y="3946153"/>
                    <a:ext cx="2191715" cy="2192695"/>
                  </a:xfrm>
                  <a:prstGeom prst="donut">
                    <a:avLst>
                      <a:gd name="adj" fmla="val 11875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xmlns="" id="{3128BB03-DD40-431E-9A84-DF4EDF4BA9BB}"/>
                    </a:ext>
                  </a:extLst>
                </p:cNvPr>
                <p:cNvSpPr/>
                <p:nvPr/>
              </p:nvSpPr>
              <p:spPr>
                <a:xfrm>
                  <a:off x="9549937" y="4066103"/>
                  <a:ext cx="408637" cy="412439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xmlns="" id="{1CD3A9C3-E33B-42DF-B3CB-CA684440BA4F}"/>
                    </a:ext>
                  </a:extLst>
                </p:cNvPr>
                <p:cNvSpPr/>
                <p:nvPr/>
              </p:nvSpPr>
              <p:spPr>
                <a:xfrm>
                  <a:off x="11157044" y="4073168"/>
                  <a:ext cx="423066" cy="36114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xmlns="" id="{A7EFFDD5-7EDC-41C9-84A9-241A01E9B08F}"/>
                    </a:ext>
                  </a:extLst>
                </p:cNvPr>
                <p:cNvSpPr/>
                <p:nvPr/>
              </p:nvSpPr>
              <p:spPr>
                <a:xfrm>
                  <a:off x="9572535" y="5575291"/>
                  <a:ext cx="376708" cy="41874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xmlns="" id="{E18C554C-455D-4CC4-9AA8-6636AAAABDC5}"/>
                    </a:ext>
                  </a:extLst>
                </p:cNvPr>
                <p:cNvSpPr/>
                <p:nvPr/>
              </p:nvSpPr>
              <p:spPr>
                <a:xfrm>
                  <a:off x="11232562" y="5670746"/>
                  <a:ext cx="316948" cy="36114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xmlns="" id="{EFAA8651-0CA1-440A-8D47-C7CE0CE3AD55}"/>
                  </a:ext>
                </a:extLst>
              </p:cNvPr>
              <p:cNvSpPr/>
              <p:nvPr/>
            </p:nvSpPr>
            <p:spPr>
              <a:xfrm>
                <a:off x="10305273" y="4278773"/>
                <a:ext cx="570990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de-DE" sz="1100" dirty="0"/>
                  <a:t>spline</a:t>
                </a:r>
              </a:p>
              <a:p>
                <a:pPr algn="ctr"/>
                <a:r>
                  <a:rPr lang="de-DE" sz="1100" dirty="0"/>
                  <a:t>slerp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431672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0" y="955795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Spine Modeling and Tracking </a:t>
            </a:r>
            <a:r>
              <a:rPr lang="de-DE" sz="2400" dirty="0">
                <a:solidFill>
                  <a:schemeClr val="tx1"/>
                </a:solidFill>
              </a:rPr>
              <a:t> –  </a:t>
            </a:r>
            <a:r>
              <a:rPr lang="de-DE" sz="2400" dirty="0" smtClean="0">
                <a:solidFill>
                  <a:schemeClr val="tx1"/>
                </a:solidFill>
              </a:rPr>
              <a:t>cont‘d (2)</a:t>
            </a:r>
            <a:endParaRPr lang="de-DE" sz="2400" dirty="0"/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feld 43">
                <a:extLst>
                  <a:ext uri="{FF2B5EF4-FFF2-40B4-BE49-F238E27FC236}">
                    <a16:creationId xmlns:a16="http://schemas.microsoft.com/office/drawing/2014/main" xmlns="" id="{A1ECD4CF-5003-4981-AA5C-D81B05FC3619}"/>
                  </a:ext>
                </a:extLst>
              </p:cNvPr>
              <p:cNvSpPr txBox="1"/>
              <p:nvPr/>
            </p:nvSpPr>
            <p:spPr>
              <a:xfrm>
                <a:off x="3566177" y="1164099"/>
                <a:ext cx="8392643" cy="53399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(2) </a:t>
                </a:r>
                <a:r>
                  <a:rPr lang="de-DE" sz="20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rotation distribution over vertebral segments</a:t>
                </a:r>
              </a:p>
              <a:p>
                <a:endParaRPr lang="de-DE" dirty="0">
                  <a:solidFill>
                    <a:schemeClr val="bg2"/>
                  </a:solidFill>
                  <a:sym typeface="Wingdings" panose="05000000000000000000" pitchFamily="2" charset="2"/>
                </a:endParaRPr>
              </a:p>
              <a:p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idea: 	“weight the interpolated rotations found with </a:t>
                </a:r>
                <a:r>
                  <a:rPr lang="de-DE" sz="1400" b="1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(1) </a:t>
                </a:r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according</a:t>
                </a:r>
              </a:p>
              <a:p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	  to the RoM distribution of a </a:t>
                </a:r>
                <a:r>
                  <a:rPr lang="de-DE" sz="1400" i="1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normal, healthy </a:t>
                </a:r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spine“</a:t>
                </a:r>
              </a:p>
              <a:p>
                <a:pPr>
                  <a:lnSpc>
                    <a:spcPct val="150000"/>
                  </a:lnSpc>
                </a:pPr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	</a:t>
                </a:r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 natural curvature (?)</a:t>
                </a:r>
              </a:p>
              <a:p>
                <a:pPr>
                  <a:lnSpc>
                    <a:spcPct val="150000"/>
                  </a:lnSpc>
                </a:pPr>
                <a:endParaRPr lang="de-DE" sz="1200" dirty="0">
                  <a:solidFill>
                    <a:schemeClr val="bg2"/>
                  </a:solidFill>
                  <a:sym typeface="Wingdings" panose="05000000000000000000" pitchFamily="2" charset="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technically:</a:t>
                </a:r>
              </a:p>
              <a:p>
                <a:pPr>
                  <a:lnSpc>
                    <a:spcPct val="150000"/>
                  </a:lnSpc>
                </a:pPr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	</a:t>
                </a:r>
                <a:r>
                  <a:rPr lang="de-DE" sz="1400" b="1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first</a:t>
                </a:r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: decompose 3d rotation into its 1d components</a:t>
                </a:r>
              </a:p>
              <a:p>
                <a:pPr>
                  <a:lnSpc>
                    <a:spcPct val="150000"/>
                  </a:lnSpc>
                </a:pPr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	( isolate twist / axial rotation, otw. inducing swing,</a:t>
                </a:r>
              </a:p>
              <a:p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	  using e.g. swing-twist quaternion decomposition)</a:t>
                </a:r>
              </a:p>
              <a:p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	 address individual RoM table per axis</a:t>
                </a:r>
              </a:p>
              <a:p>
                <a:pPr>
                  <a:lnSpc>
                    <a:spcPct val="200000"/>
                  </a:lnSpc>
                </a:pPr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	</a:t>
                </a:r>
                <a:r>
                  <a:rPr lang="de-DE" sz="1400" b="1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second</a:t>
                </a:r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: remap the interpolation parameter</a:t>
                </a:r>
                <a:endParaRPr lang="de-DE" sz="1200" dirty="0">
                  <a:solidFill>
                    <a:schemeClr val="bg2"/>
                  </a:solidFill>
                  <a:sym typeface="Wingdings" panose="05000000000000000000" pitchFamily="2" charset="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	 “weighted“ interpolation along the curve length</a:t>
                </a:r>
              </a:p>
              <a:p>
                <a:pPr>
                  <a:lnSpc>
                    <a:spcPct val="150000"/>
                  </a:lnSpc>
                </a:pPr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	 requires the RoM distribution to be a (discrete) </a:t>
                </a:r>
                <a:r>
                  <a:rPr lang="de-DE" sz="1200" b="1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pdf</a:t>
                </a:r>
              </a:p>
              <a:p>
                <a:pPr>
                  <a:lnSpc>
                    <a:spcPct val="150000"/>
                  </a:lnSpc>
                </a:pPr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	 we define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12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de-DE" sz="12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 </m:t>
                        </m:r>
                        <m:r>
                          <a:rPr lang="de-DE" sz="12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𝜏</m:t>
                        </m:r>
                      </m:e>
                      <m:sup>
                        <m:r>
                          <a:rPr lang="de-DE" sz="120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∗</m:t>
                        </m:r>
                      </m:sup>
                    </m:sSup>
                    <m:d>
                      <m:dPr>
                        <m:ctrlPr>
                          <a:rPr lang="de-DE" sz="12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r>
                          <a:rPr lang="de-DE" sz="12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𝑛</m:t>
                        </m:r>
                      </m:e>
                    </m:d>
                    <m:r>
                      <a:rPr lang="de-DE" sz="1200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</m:oMath>
                </a14:m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de-DE" sz="12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naryPr>
                      <m:sub>
                        <m:r>
                          <a:rPr lang="de-DE" sz="12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𝑘</m:t>
                        </m:r>
                        <m:r>
                          <a:rPr lang="de-DE" sz="12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=0</m:t>
                        </m:r>
                      </m:sub>
                      <m:sup>
                        <m:r>
                          <a:rPr lang="de-DE" sz="12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𝑛</m:t>
                        </m:r>
                      </m:sup>
                      <m:e>
                        <m:r>
                          <a:rPr lang="de-DE" sz="12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𝑅𝑜𝑀</m:t>
                        </m:r>
                        <m:r>
                          <a:rPr lang="de-DE" sz="12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(</m:t>
                        </m:r>
                        <m:r>
                          <a:rPr lang="de-DE" sz="12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𝑘</m:t>
                        </m:r>
                        <m:r>
                          <a:rPr lang="de-DE" sz="12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)</m:t>
                        </m:r>
                      </m:e>
                    </m:nary>
                    <m:r>
                      <a:rPr lang="de-DE" sz="1200" i="1">
                        <a:solidFill>
                          <a:schemeClr val="bg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via the </a:t>
                </a:r>
                <a:r>
                  <a:rPr lang="de-DE" sz="1200" b="1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cdf</a:t>
                </a:r>
                <a:endParaRPr lang="de-DE" sz="1200" dirty="0">
                  <a:solidFill>
                    <a:schemeClr val="bg2"/>
                  </a:solidFill>
                  <a:sym typeface="Wingdings" panose="05000000000000000000" pitchFamily="2" charset="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	     and use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12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de-DE" sz="12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 </m:t>
                        </m:r>
                        <m:r>
                          <a:rPr lang="de-DE" sz="12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𝜏</m:t>
                        </m:r>
                      </m:e>
                      <m:sup>
                        <m:r>
                          <a:rPr lang="de-DE" sz="120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∗</m:t>
                        </m:r>
                      </m:sup>
                    </m:sSup>
                  </m:oMath>
                </a14:m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 as the new spline parameter</a:t>
                </a:r>
              </a:p>
              <a:p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finally:	</a:t>
                </a:r>
              </a:p>
              <a:p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	optimize interpolated vertebral positions and orientations as (virtual) tracking states</a:t>
                </a:r>
              </a:p>
              <a:p>
                <a:pPr>
                  <a:lnSpc>
                    <a:spcPct val="150000"/>
                  </a:lnSpc>
                </a:pPr>
                <a:r>
                  <a:rPr lang="de-DE" sz="1600" dirty="0">
                    <a:solidFill>
                      <a:schemeClr val="bg2"/>
                    </a:solidFill>
                  </a:rPr>
                  <a:t> 		</a:t>
                </a:r>
                <a:r>
                  <a:rPr lang="de-DE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 </a:t>
                </a:r>
                <a:r>
                  <a:rPr lang="de-DE" sz="1200" dirty="0">
                    <a:solidFill>
                      <a:schemeClr val="bg2"/>
                    </a:solidFill>
                  </a:rPr>
                  <a:t>joint connection constraints + intervertebral (physical?) RoM constraints + ???</a:t>
                </a:r>
                <a:endParaRPr lang="de-DE" sz="1200" dirty="0">
                  <a:solidFill>
                    <a:schemeClr val="bg2"/>
                  </a:solidFill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59" name="Textfeld 43">
                <a:extLst>
                  <a:ext uri="{FF2B5EF4-FFF2-40B4-BE49-F238E27FC236}">
                    <a16:creationId xmlns:a16="http://schemas.microsoft.com/office/drawing/2014/main" id="{A1ECD4CF-5003-4981-AA5C-D81B05FC36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6177" y="1164099"/>
                <a:ext cx="8392643" cy="5339923"/>
              </a:xfrm>
              <a:prstGeom prst="rect">
                <a:avLst/>
              </a:prstGeom>
              <a:blipFill>
                <a:blip r:embed="rId3"/>
                <a:stretch>
                  <a:fillRect l="-726" t="-68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6" name="Picture 75">
            <a:extLst>
              <a:ext uri="{FF2B5EF4-FFF2-40B4-BE49-F238E27FC236}">
                <a16:creationId xmlns:a16="http://schemas.microsoft.com/office/drawing/2014/main" xmlns="" id="{EFB9F428-515A-46E3-9553-EAF2EF2989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180" y="1272248"/>
            <a:ext cx="1328167" cy="51271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63C575F-8D70-41B7-80EA-DE790543EC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4526" y="1940768"/>
            <a:ext cx="1135285" cy="376023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3FD11669-DAD5-4F2F-BE91-608E1A2E5E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30179" y="5790894"/>
            <a:ext cx="1282639" cy="655161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xmlns="" id="{99E9138E-45AE-47F3-A046-9AF1F4EDD9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50484" y="3270379"/>
            <a:ext cx="2081452" cy="1469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5039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0" y="955795"/>
            <a:ext cx="12192000" cy="565396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Spine Modeling and Tracking </a:t>
            </a:r>
            <a:r>
              <a:rPr lang="de-DE" sz="2400" dirty="0">
                <a:solidFill>
                  <a:schemeClr val="tx1"/>
                </a:solidFill>
              </a:rPr>
              <a:t> –  </a:t>
            </a:r>
            <a:r>
              <a:rPr lang="de-DE" sz="2400" dirty="0" smtClean="0">
                <a:solidFill>
                  <a:schemeClr val="tx1"/>
                </a:solidFill>
              </a:rPr>
              <a:t>Visualization</a:t>
            </a:r>
            <a:endParaRPr lang="de-DE" sz="2400" dirty="0"/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2018-02-15 15-31-0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1608" y="993326"/>
            <a:ext cx="9984764" cy="561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2440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7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</TotalTime>
  <Words>104</Words>
  <Application>Microsoft Office PowerPoint</Application>
  <PresentationFormat>Widescreen</PresentationFormat>
  <Paragraphs>68</Paragraphs>
  <Slides>4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Cambria Math</vt:lpstr>
      <vt:lpstr>Century Gothic</vt:lpstr>
      <vt:lpstr>Wingdings</vt:lpstr>
      <vt:lpstr>Wingdings 3</vt:lpstr>
      <vt:lpstr>Ion</vt:lpstr>
      <vt:lpstr>Improved Spine Modeling and Tracking</vt:lpstr>
      <vt:lpstr>Spine Modeling and Tracking  –  cont‘d (1)</vt:lpstr>
      <vt:lpstr>Spine Modeling and Tracking  –  cont‘d (2)</vt:lpstr>
      <vt:lpstr>Spine Modeling and Tracking  –  Visualization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Towards Inertial Musculoskeletal Analysis: Effects of Sensor-to-Segment Calibration on Predicted Ground Reaction Forces</dc:title>
  <dc:creator>Felix Laufer</dc:creator>
  <cp:lastModifiedBy>Felix</cp:lastModifiedBy>
  <cp:revision>1034</cp:revision>
  <dcterms:created xsi:type="dcterms:W3CDTF">2017-06-13T11:12:50Z</dcterms:created>
  <dcterms:modified xsi:type="dcterms:W3CDTF">2018-02-16T10:24:04Z</dcterms:modified>
</cp:coreProperties>
</file>